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59.jpeg" ContentType="image/jpeg"/>
  <Override PartName="/ppt/media/image1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6.jpeg" ContentType="image/jpeg"/>
  <Override PartName="/ppt/media/image60.png" ContentType="image/png"/>
  <Override PartName="/ppt/media/image71.jpeg" ContentType="image/jpeg"/>
  <Override PartName="/ppt/media/image66.jpeg" ContentType="image/jpeg"/>
  <Override PartName="/ppt/media/image11.png" ContentType="image/png"/>
  <Override PartName="/ppt/media/image48.png" ContentType="image/png"/>
  <Override PartName="/ppt/media/image24.png" ContentType="image/png"/>
  <Override PartName="/ppt/media/image61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5.png" ContentType="image/png"/>
  <Override PartName="/ppt/media/image64.png" ContentType="image/png"/>
  <Override PartName="/ppt/media/image29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58.png" ContentType="image/png"/>
  <Override PartName="/ppt/media/image23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36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5261B97-59C8-4ECB-9C47-E08EDAC2383D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080" cy="3081960"/>
          </a:xfrm>
          <a:prstGeom prst="rect">
            <a:avLst/>
          </a:prstGeom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A995CAF-7B85-45A5-8984-E376DA4B0C2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080" cy="308196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0D9F393-A060-406F-9688-976FC647A42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080" cy="308196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70CA53E-3AAA-4698-9ED0-5ADED941879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080" cy="3081960"/>
          </a:xfrm>
          <a:prstGeom prst="rect">
            <a:avLst/>
          </a:prstGeom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318C897-E3E9-4935-836B-CCADF9704D6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7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88480" y="4568760"/>
            <a:ext cx="25102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3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099880" cy="6249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8C5870F-C1B5-4FD2-80D9-F7C9F40A901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70040" y="1825560"/>
            <a:ext cx="897120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540000" y="180000"/>
            <a:ext cx="1096992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20000" y="1324800"/>
            <a:ext cx="1257480" cy="4726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2880000" y="1324800"/>
            <a:ext cx="1977480" cy="472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5580000" y="1324800"/>
            <a:ext cx="2697480" cy="472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1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7"/>
          <p:cNvSpPr/>
          <p:nvPr/>
        </p:nvSpPr>
        <p:spPr>
          <a:xfrm>
            <a:off x="5220000" y="2340000"/>
            <a:ext cx="3777480" cy="53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8"/>
          <p:cNvSpPr/>
          <p:nvPr/>
        </p:nvSpPr>
        <p:spPr>
          <a:xfrm>
            <a:off x="5220000" y="3420000"/>
            <a:ext cx="3777480" cy="53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34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5" name="CustomShape 9"/>
          <p:cNvSpPr/>
          <p:nvPr/>
        </p:nvSpPr>
        <p:spPr>
          <a:xfrm>
            <a:off x="4860000" y="4320000"/>
            <a:ext cx="4317480" cy="53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>
            <a:off x="1080000" y="4500000"/>
            <a:ext cx="2877480" cy="53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7" name="CustomShape 11"/>
          <p:cNvSpPr/>
          <p:nvPr/>
        </p:nvSpPr>
        <p:spPr>
          <a:xfrm>
            <a:off x="1440000" y="5580000"/>
            <a:ext cx="1617480" cy="5374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8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7B88EEF-E3C6-4C80-93A6-2F8EAACC037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D190419-E443-4D2C-A513-DE455C9011A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770040" y="180648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DBE5AB-EA68-45A1-AD1D-BDAC0C567C3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838080" y="1874880"/>
            <a:ext cx="1051128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FB8BE66-670F-43A0-B24D-BD987147298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D23E349-636D-42C4-8E9F-3750CEC3985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840960" y="1807200"/>
            <a:ext cx="7064280" cy="16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C883DC0-D0F3-4452-9521-4FE1B6B17D0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C7C2543-C8F1-4973-B82E-372111F31D5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865080" y="2057400"/>
            <a:ext cx="3927960" cy="38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4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198920" cy="41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A6361613-DDDE-45F3-9192-75CE078D2EB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958680" y="2113200"/>
            <a:ext cx="5162760" cy="33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3200" cy="3562560"/>
          </a:xfrm>
          <a:prstGeom prst="rect">
            <a:avLst/>
          </a:prstGeom>
          <a:ln w="0"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6231960" y="1604520"/>
            <a:ext cx="5353200" cy="39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DejaVu Sans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03DE40F-84F9-47B8-9FF8-0BE7631971C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58920" cy="48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398920" cy="4334400"/>
          </a:xfrm>
          <a:prstGeom prst="rect">
            <a:avLst/>
          </a:prstGeom>
          <a:ln w="0">
            <a:noFill/>
          </a:ln>
        </p:spPr>
      </p:pic>
      <p:sp>
        <p:nvSpPr>
          <p:cNvPr id="415" name="CustomShape 2"/>
          <p:cNvSpPr/>
          <p:nvPr/>
        </p:nvSpPr>
        <p:spPr>
          <a:xfrm>
            <a:off x="6232320" y="1604520"/>
            <a:ext cx="5353200" cy="39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scatter plot shows the relationship between 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successful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orange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in colour and datapoints of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failed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 blue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in colour.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horizontal axis shows the payload mass(in KG).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DE83DC6-88D4-4933-8884-76ED3B50DF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770040" y="2082240"/>
            <a:ext cx="3927960" cy="38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1080000" y="1345680"/>
            <a:ext cx="9359280" cy="46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A93A44D-4222-45F8-84FA-9DCCFB79781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770040" y="2082240"/>
            <a:ext cx="3927960" cy="38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725400" y="1604520"/>
            <a:ext cx="5121360" cy="3976560"/>
          </a:xfrm>
          <a:prstGeom prst="rect">
            <a:avLst/>
          </a:prstGeom>
          <a:ln w="0">
            <a:noFill/>
          </a:ln>
        </p:spPr>
      </p:pic>
      <p:sp>
        <p:nvSpPr>
          <p:cNvPr id="425" name="CustomShape 5"/>
          <p:cNvSpPr/>
          <p:nvPr/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column chart shows the average success rate of space missions launched to different types of orbits.</a:t>
            </a:r>
            <a:endParaRPr b="0" lang="en-IN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Those orbital targets are Sun Synchronous Orbit, Polar Orbit,  International Space Station, (High/Low/Middle/Very-Low) Earth Orbit, Geostationary  Orbit, Geostationary Transfer Orbit and First Lagrangian Point(ESA L1).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5183025-02E5-4AEA-87C0-B418AC9F5B6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770040" y="2069640"/>
            <a:ext cx="3927960" cy="38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5160600" cy="3541680"/>
          </a:xfrm>
          <a:prstGeom prst="rect">
            <a:avLst/>
          </a:prstGeom>
          <a:ln w="0">
            <a:noFill/>
          </a:ln>
        </p:spPr>
      </p:pic>
      <p:sp>
        <p:nvSpPr>
          <p:cNvPr id="430" name="CustomShape 4"/>
          <p:cNvSpPr/>
          <p:nvPr/>
        </p:nvSpPr>
        <p:spPr>
          <a:xfrm>
            <a:off x="6480000" y="1800000"/>
            <a:ext cx="4679280" cy="18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flight number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1FBAD42-4281-40A3-BF6F-141F7569386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70040" y="2057400"/>
            <a:ext cx="3927960" cy="38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770040" y="1857600"/>
            <a:ext cx="5151240" cy="3541680"/>
          </a:xfrm>
          <a:prstGeom prst="rect">
            <a:avLst/>
          </a:prstGeom>
          <a:ln w="0">
            <a:noFill/>
          </a:ln>
        </p:spPr>
      </p:pic>
      <p:sp>
        <p:nvSpPr>
          <p:cNvPr id="435" name="CustomShape 4"/>
          <p:cNvSpPr/>
          <p:nvPr/>
        </p:nvSpPr>
        <p:spPr>
          <a:xfrm>
            <a:off x="6300000" y="1800000"/>
            <a:ext cx="4859280" cy="444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pay load mass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payload mass given here in the horizontal axis is in the unit of Killogram.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missions with heavier payloads are more likely to be successfull.</a:t>
            </a:r>
            <a:endParaRPr b="0" lang="en-IN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case of lighter payloads, 1</a:t>
            </a:r>
            <a:r>
              <a:rPr b="0" lang="en-IN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Lagrangian point, Sun Synchronous Orbit and High Earth Orbit mission are more likely be successful.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6B6CEBF-57C6-48BE-8C91-20D22AA061D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770040" y="2069640"/>
            <a:ext cx="3927960" cy="38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900000" y="1688760"/>
            <a:ext cx="4665240" cy="3465360"/>
          </a:xfrm>
          <a:prstGeom prst="rect">
            <a:avLst/>
          </a:prstGeom>
          <a:ln w="0">
            <a:noFill/>
          </a:ln>
        </p:spPr>
      </p:pic>
      <p:sp>
        <p:nvSpPr>
          <p:cNvPr id="440" name="CustomShape 4"/>
          <p:cNvSpPr/>
          <p:nvPr/>
        </p:nvSpPr>
        <p:spPr>
          <a:xfrm>
            <a:off x="6120000" y="1620000"/>
            <a:ext cx="5039280" cy="18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graph shows the average success rate of different orbital destinations over the year.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a positive trend here where space launches are more likely to be successful in each successive year than the previous one in all orbit types.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95B0FCB-EDF5-4572-BD90-EBA0E9F9452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2"/>
          <a:stretch/>
        </p:blipFill>
        <p:spPr>
          <a:xfrm>
            <a:off x="1457640" y="2355840"/>
            <a:ext cx="3942000" cy="250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6222E25-3556-4D34-A1F0-0122459ADCC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828360" y="1440000"/>
            <a:ext cx="9971280" cy="321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C6F1128F-F6DD-4D1F-9B96-9A495D07F9E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959040" y="2684880"/>
            <a:ext cx="4013640" cy="103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6843011-8F69-4D94-B1BE-E8161DBFF79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900000" y="1980000"/>
            <a:ext cx="420660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6BDF4C1-FA2B-4B61-818E-69CE2516999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900000" y="2700000"/>
            <a:ext cx="3922920" cy="182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BB3EA46-8235-4990-BD8F-E847DDC79F3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1107360" y="2520000"/>
            <a:ext cx="3932280" cy="189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945BF7-D3F6-4652-87D3-9AA26AF277C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1980000" y="1389240"/>
            <a:ext cx="7018200" cy="257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F402952-4740-4EC1-9093-107BC011023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1116720" y="2160000"/>
            <a:ext cx="3922920" cy="258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82876D-E964-4D29-A618-81F9F07D016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5627520" cy="457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7A77F39-0C03-4493-8897-849DB7AAAA0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1800000" y="1440000"/>
            <a:ext cx="6951600" cy="215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520071F-084F-40EC-AE82-E6970B8E70B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4827600" cy="393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F9B997-A9E7-4044-B853-0C9FA03AD75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2A78BDCA-2819-4F4A-AA34-8CC6E540B33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828000" y="538560"/>
            <a:ext cx="105256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958680" y="2521440"/>
            <a:ext cx="5656680" cy="189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2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FED4FAD-D775-429F-B448-9676F7BF62F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370DBBB-73D6-415C-BB62-7523E396F79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770040" y="1690560"/>
            <a:ext cx="8593560" cy="43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139F64B-9080-4D5F-B38F-F55DE1DFE50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770040" y="1825560"/>
            <a:ext cx="974124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3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rate of different launch sites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7020000" cy="437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E783466-EB21-4AFE-9878-C6D88D7E1F6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734040" y="1825560"/>
            <a:ext cx="1054728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with the highest success rate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6285960" cy="4639320"/>
          </a:xfrm>
          <a:prstGeom prst="rect">
            <a:avLst/>
          </a:prstGeom>
          <a:ln w="0">
            <a:noFill/>
          </a:ln>
        </p:spPr>
      </p:pic>
      <p:sp>
        <p:nvSpPr>
          <p:cNvPr id="500" name="TextShape 4"/>
          <p:cNvSpPr txBox="1"/>
          <p:nvPr/>
        </p:nvSpPr>
        <p:spPr>
          <a:xfrm>
            <a:off x="7185960" y="1440000"/>
            <a:ext cx="4154040" cy="346320"/>
          </a:xfrm>
          <a:prstGeom prst="rect">
            <a:avLst/>
          </a:prstGeom>
          <a:noFill/>
          <a:ln w="0">
            <a:noFill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B7E81E6-3FC9-4AA6-964B-74AA79C7E5E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770040" y="1825560"/>
            <a:ext cx="1041048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 Launch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Outcome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1620000" y="1224000"/>
            <a:ext cx="9491760" cy="3816000"/>
          </a:xfrm>
          <a:prstGeom prst="rect">
            <a:avLst/>
          </a:prstGeom>
          <a:ln w="0">
            <a:noFill/>
          </a:ln>
        </p:spPr>
      </p:pic>
      <p:sp>
        <p:nvSpPr>
          <p:cNvPr id="505" name="TextShape 4"/>
          <p:cNvSpPr txBox="1"/>
          <p:nvPr/>
        </p:nvSpPr>
        <p:spPr>
          <a:xfrm>
            <a:off x="1440000" y="5400000"/>
            <a:ext cx="91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We can see here that ‘FT’  booster version category has higher success rate.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A8C23A7-A214-4D8C-B820-DA8FEBF719B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770040" y="2082240"/>
            <a:ext cx="5321520" cy="38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B0383B4-FA0F-4BF3-A463-C66115FFE69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770040" y="2057400"/>
            <a:ext cx="9473760" cy="38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A7F8B8-5297-4E16-929F-3ACFF51A51D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770040" y="1874880"/>
            <a:ext cx="589968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944892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33925A5-21F6-4B9A-840D-239C231E86C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23A64FF-F5CC-4EAD-AB9D-DBE61CBB2F6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770040" y="1859400"/>
            <a:ext cx="1051128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2B02DCE-F404-4E5E-9A1D-6119B55CFF5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70040" y="1580760"/>
            <a:ext cx="10100520" cy="52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42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42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42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42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42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42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42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42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42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6941AEF-51EF-49F0-BA30-34952577200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70040" y="1825560"/>
            <a:ext cx="10511280" cy="43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07D575-E4E1-4142-8A81-B20E0BF5C4C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20800" y="1800360"/>
            <a:ext cx="4636080" cy="42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5910120" y="1792440"/>
            <a:ext cx="5456520" cy="42026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5940000" y="1800000"/>
            <a:ext cx="1436400" cy="3564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8280000" y="1972440"/>
            <a:ext cx="2696400" cy="543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6120000" y="3060000"/>
            <a:ext cx="3056400" cy="716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"/>
          <p:cNvSpPr/>
          <p:nvPr/>
        </p:nvSpPr>
        <p:spPr>
          <a:xfrm>
            <a:off x="7740000" y="3960000"/>
            <a:ext cx="3416400" cy="716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41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>
            <a:off x="6143400" y="4860000"/>
            <a:ext cx="4473000" cy="356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3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>
            <a:off x="7560000" y="5580000"/>
            <a:ext cx="1796400" cy="3564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5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8714880" y="6025680"/>
            <a:ext cx="27388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E89197-824D-4FF4-99BF-7BB70E0DD0C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922320" y="1792440"/>
            <a:ext cx="3927960" cy="380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4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70040" y="53856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922320" y="691200"/>
            <a:ext cx="1051128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5910120" y="1792440"/>
            <a:ext cx="5456520" cy="42026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1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7"/>
          <p:cNvSpPr/>
          <p:nvPr/>
        </p:nvSpPr>
        <p:spPr>
          <a:xfrm>
            <a:off x="5910120" y="1792440"/>
            <a:ext cx="5456520" cy="42026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5940000" y="1800000"/>
            <a:ext cx="1436400" cy="3564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8280000" y="1972440"/>
            <a:ext cx="2696400" cy="543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6120000" y="3060720"/>
            <a:ext cx="3056400" cy="716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6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"/>
          <p:cNvSpPr/>
          <p:nvPr/>
        </p:nvSpPr>
        <p:spPr>
          <a:xfrm>
            <a:off x="7740000" y="3960720"/>
            <a:ext cx="3416400" cy="716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8" name="CustomShape 13"/>
          <p:cNvSpPr/>
          <p:nvPr/>
        </p:nvSpPr>
        <p:spPr>
          <a:xfrm>
            <a:off x="6143400" y="4860000"/>
            <a:ext cx="3033720" cy="89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9" name="CustomShape 14"/>
          <p:cNvSpPr/>
          <p:nvPr/>
        </p:nvSpPr>
        <p:spPr>
          <a:xfrm>
            <a:off x="9540000" y="5400000"/>
            <a:ext cx="1466640" cy="3564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0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2022-01-31T21:40:46Z</dcterms:modified>
  <cp:revision>252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